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5"/>
  </p:notesMasterIdLst>
  <p:sldIdLst>
    <p:sldId id="256" r:id="rId3"/>
    <p:sldId id="271" r:id="rId4"/>
    <p:sldId id="272" r:id="rId5"/>
    <p:sldId id="273" r:id="rId6"/>
    <p:sldId id="257" r:id="rId7"/>
    <p:sldId id="258"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7" r:id="rId21"/>
    <p:sldId id="270" r:id="rId22"/>
    <p:sldId id="259" r:id="rId23"/>
    <p:sldId id="260" r:id="rId24"/>
    <p:sldId id="263" r:id="rId25"/>
    <p:sldId id="289" r:id="rId26"/>
    <p:sldId id="261" r:id="rId27"/>
    <p:sldId id="265" r:id="rId28"/>
    <p:sldId id="268" r:id="rId29"/>
    <p:sldId id="287" r:id="rId30"/>
    <p:sldId id="288" r:id="rId31"/>
    <p:sldId id="262" r:id="rId32"/>
    <p:sldId id="264"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7</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13</a:t>
            </a:fld>
            <a:endParaRPr lang="en-CA"/>
          </a:p>
        </p:txBody>
      </p:sp>
    </p:spTree>
    <p:extLst>
      <p:ext uri="{BB962C8B-B14F-4D97-AF65-F5344CB8AC3E}">
        <p14:creationId xmlns:p14="http://schemas.microsoft.com/office/powerpoint/2010/main" val="32996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b="1" dirty="0"/>
              <a:t>Workshop #1</a:t>
            </a:r>
            <a:endParaRPr lang="ko-KR" altLang="en-US" b="1" dirty="0"/>
          </a:p>
        </p:txBody>
      </p:sp>
      <p:sp>
        <p:nvSpPr>
          <p:cNvPr id="3" name="Subtitle 2"/>
          <p:cNvSpPr>
            <a:spLocks noGrp="1"/>
          </p:cNvSpPr>
          <p:nvPr>
            <p:ph type="subTitle" idx="1"/>
          </p:nvPr>
        </p:nvSpPr>
        <p:spPr/>
        <p:txBody>
          <a:bodyPr/>
          <a:lstStyle/>
          <a:p>
            <a:r>
              <a:rPr lang="en-US" altLang="ko-KR" dirty="0"/>
              <a:t>HTML CSS JavaScript</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Git Desktop</a:t>
            </a:r>
          </a:p>
        </p:txBody>
      </p:sp>
      <p:sp>
        <p:nvSpPr>
          <p:cNvPr id="3" name="Content Placeholder 2"/>
          <p:cNvSpPr>
            <a:spLocks noGrp="1"/>
          </p:cNvSpPr>
          <p:nvPr>
            <p:ph idx="1"/>
          </p:nvPr>
        </p:nvSpPr>
        <p:spPr/>
        <p:txBody>
          <a:bodyPr/>
          <a:lstStyle/>
          <a:p>
            <a:pPr fontAlgn="base"/>
            <a:r>
              <a:rPr lang="en-CA" dirty="0"/>
              <a:t>You can install GitHub Desktop on Microsoft Windows 7 or later .</a:t>
            </a:r>
          </a:p>
          <a:p>
            <a:pPr fontAlgn="base"/>
            <a:r>
              <a:rPr lang="en-CA" dirty="0"/>
              <a:t>Visit the </a:t>
            </a:r>
            <a:r>
              <a:rPr lang="en-CA" dirty="0">
                <a:hlinkClick r:id="rId2"/>
              </a:rPr>
              <a:t>GitHub Desktop download page</a:t>
            </a:r>
            <a:r>
              <a:rPr lang="en-CA" dirty="0"/>
              <a:t>.</a:t>
            </a:r>
          </a:p>
          <a:p>
            <a:pPr fontAlgn="base"/>
            <a:r>
              <a:rPr lang="en-CA" dirty="0"/>
              <a:t>Choose </a:t>
            </a:r>
            <a:r>
              <a:rPr lang="en-CA" b="1" dirty="0"/>
              <a:t>Download for Windows</a:t>
            </a:r>
            <a:r>
              <a:rPr lang="en-CA" dirty="0"/>
              <a:t>.</a:t>
            </a:r>
          </a:p>
          <a:p>
            <a:pPr fontAlgn="base"/>
            <a:r>
              <a:rPr lang="en-CA" dirty="0"/>
              <a:t>In your computer's </a:t>
            </a:r>
            <a:r>
              <a:rPr lang="en-CA" b="1" dirty="0"/>
              <a:t>Downloads</a:t>
            </a:r>
            <a:r>
              <a:rPr lang="en-CA" dirty="0"/>
              <a:t> folder, double-click </a:t>
            </a:r>
            <a:r>
              <a:rPr lang="en-CA" b="1" dirty="0"/>
              <a:t>GitHub Desktop</a:t>
            </a:r>
            <a:r>
              <a:rPr lang="en-CA" dirty="0"/>
              <a:t>.</a:t>
            </a:r>
          </a:p>
          <a:p>
            <a:pPr fontAlgn="base"/>
            <a:r>
              <a:rPr lang="en-CA" dirty="0"/>
              <a:t>In the pop-up window, click </a:t>
            </a:r>
            <a:r>
              <a:rPr lang="en-CA" b="1" dirty="0"/>
              <a:t>Install</a:t>
            </a:r>
            <a:r>
              <a:rPr lang="en-CA" dirty="0"/>
              <a:t>.</a:t>
            </a:r>
          </a:p>
          <a:p>
            <a:pPr fontAlgn="base"/>
            <a:r>
              <a:rPr lang="en-CA" dirty="0"/>
              <a:t>After the program has been installed, click </a:t>
            </a:r>
            <a:r>
              <a:rPr lang="en-CA" b="1" dirty="0"/>
              <a:t>Run</a:t>
            </a:r>
            <a:r>
              <a:rPr lang="en-CA" dirty="0"/>
              <a:t>.</a:t>
            </a:r>
          </a:p>
          <a:p>
            <a:endParaRPr lang="en-CA" dirty="0"/>
          </a:p>
        </p:txBody>
      </p:sp>
    </p:spTree>
    <p:extLst>
      <p:ext uri="{BB962C8B-B14F-4D97-AF65-F5344CB8AC3E}">
        <p14:creationId xmlns:p14="http://schemas.microsoft.com/office/powerpoint/2010/main" val="12338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19912" y="2506662"/>
            <a:ext cx="5184913" cy="4351338"/>
          </a:xfrm>
        </p:spPr>
        <p:txBody>
          <a:bodyPr/>
          <a:lstStyle/>
          <a:p>
            <a:r>
              <a:rPr lang="en-CA" b="1" dirty="0"/>
              <a:t>Add your GitHub.com or GitHub Enterprise account information to GitHub Desktop so you can access your repositories.</a:t>
            </a:r>
          </a:p>
          <a:p>
            <a:pPr marL="0" indent="0">
              <a:buNone/>
            </a:pPr>
            <a:r>
              <a:rPr lang="en-CA" b="1" dirty="0"/>
              <a:t>1. In the upper-right corner of the app, click on the settings icon.</a:t>
            </a:r>
          </a:p>
          <a:p>
            <a:pPr marL="0" indent="0">
              <a:buNone/>
            </a:pPr>
            <a:r>
              <a:rPr lang="en-CA" b="1" dirty="0"/>
              <a:t>2. Choose options</a:t>
            </a:r>
          </a:p>
        </p:txBody>
      </p:sp>
      <p:pic>
        <p:nvPicPr>
          <p:cNvPr id="1031" name="Picture 7" descr="The Options value in the Settings drop-down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98" y="1320731"/>
            <a:ext cx="4913382" cy="536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38200" y="2506662"/>
            <a:ext cx="5681870" cy="4351338"/>
          </a:xfrm>
        </p:spPr>
        <p:txBody>
          <a:bodyPr/>
          <a:lstStyle/>
          <a:p>
            <a:pPr marL="0" indent="0">
              <a:buNone/>
            </a:pPr>
            <a:r>
              <a:rPr lang="en-CA" dirty="0"/>
              <a:t>3. Under </a:t>
            </a:r>
            <a:r>
              <a:rPr lang="en-CA" b="1" dirty="0"/>
              <a:t>Accounts</a:t>
            </a:r>
            <a:r>
              <a:rPr lang="en-CA" dirty="0"/>
              <a:t>, click </a:t>
            </a:r>
            <a:r>
              <a:rPr lang="en-CA" b="1" dirty="0"/>
              <a:t>Add account</a:t>
            </a:r>
            <a:r>
              <a:rPr lang="en-CA" dirty="0"/>
              <a:t>.</a:t>
            </a:r>
          </a:p>
          <a:p>
            <a:pPr marL="0" indent="0">
              <a:buNone/>
            </a:pPr>
            <a:endParaRPr lang="en-CA" dirty="0"/>
          </a:p>
          <a:p>
            <a:pPr marL="0" indent="0">
              <a:buNone/>
            </a:pPr>
            <a:endParaRPr lang="en-CA" dirty="0"/>
          </a:p>
          <a:p>
            <a:pPr marL="0" indent="0">
              <a:buNone/>
            </a:pPr>
            <a:endParaRPr lang="en-CA" dirty="0"/>
          </a:p>
          <a:p>
            <a:pPr marL="0" indent="0">
              <a:buNone/>
            </a:pPr>
            <a:r>
              <a:rPr lang="en-CA" dirty="0"/>
              <a:t>4. Under </a:t>
            </a:r>
            <a:r>
              <a:rPr lang="en-CA" b="1" dirty="0"/>
              <a:t>Log in</a:t>
            </a:r>
            <a:r>
              <a:rPr lang="en-CA" dirty="0"/>
              <a:t>, choose </a:t>
            </a:r>
            <a:r>
              <a:rPr lang="en-CA" b="1" dirty="0"/>
              <a:t>GitHub.</a:t>
            </a:r>
          </a:p>
          <a:p>
            <a:pPr marL="0" indent="0">
              <a:buNone/>
            </a:pPr>
            <a:endParaRPr lang="en-CA" b="1" dirty="0"/>
          </a:p>
          <a:p>
            <a:pPr marL="0" indent="0">
              <a:buNone/>
            </a:pPr>
            <a:r>
              <a:rPr lang="en-CA" dirty="0"/>
              <a:t>5. Type your credentials, then click </a:t>
            </a:r>
            <a:r>
              <a:rPr lang="en-CA" b="1" dirty="0"/>
              <a:t>Log in</a:t>
            </a:r>
            <a:r>
              <a:rPr lang="en-CA" dirty="0"/>
              <a:t>.</a:t>
            </a:r>
          </a:p>
        </p:txBody>
      </p:sp>
      <p:pic>
        <p:nvPicPr>
          <p:cNvPr id="2050" name="Picture 2" descr="The Add account button in the Options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1487487"/>
            <a:ext cx="43529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and GitHub Enterprise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95" y="4458494"/>
            <a:ext cx="47244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6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Create your project</a:t>
            </a:r>
          </a:p>
        </p:txBody>
      </p:sp>
      <p:sp>
        <p:nvSpPr>
          <p:cNvPr id="3" name="Content Placeholder 2"/>
          <p:cNvSpPr>
            <a:spLocks noGrp="1"/>
          </p:cNvSpPr>
          <p:nvPr>
            <p:ph idx="1"/>
          </p:nvPr>
        </p:nvSpPr>
        <p:spPr/>
        <p:txBody>
          <a:bodyPr/>
          <a:lstStyle/>
          <a:p>
            <a:r>
              <a:rPr lang="en-CA" dirty="0"/>
              <a:t>Go back to Github.com</a:t>
            </a:r>
          </a:p>
          <a:p>
            <a:r>
              <a:rPr lang="en-CA" dirty="0"/>
              <a:t>In the upper right corner, next to your avatar, click  and then select New repository.</a:t>
            </a:r>
          </a:p>
          <a:p>
            <a:r>
              <a:rPr lang="en-CA" dirty="0"/>
              <a:t>Name your repository hello-world.</a:t>
            </a:r>
          </a:p>
          <a:p>
            <a:r>
              <a:rPr lang="en-CA" dirty="0"/>
              <a:t>Write a short description.</a:t>
            </a:r>
          </a:p>
          <a:p>
            <a:r>
              <a:rPr lang="en-CA"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17" y="579609"/>
            <a:ext cx="9208029" cy="706964"/>
          </a:xfrm>
        </p:spPr>
        <p:txBody>
          <a:bodyPr/>
          <a:lstStyle/>
          <a:p>
            <a:r>
              <a:rPr lang="en-CA" dirty="0"/>
              <a:t>Download the project to your computer</a:t>
            </a:r>
          </a:p>
        </p:txBody>
      </p:sp>
      <p:sp>
        <p:nvSpPr>
          <p:cNvPr id="3" name="Content Placeholder 2"/>
          <p:cNvSpPr>
            <a:spLocks noGrp="1"/>
          </p:cNvSpPr>
          <p:nvPr>
            <p:ph idx="1"/>
          </p:nvPr>
        </p:nvSpPr>
        <p:spPr>
          <a:xfrm>
            <a:off x="838200" y="2748661"/>
            <a:ext cx="5160264" cy="4351338"/>
          </a:xfrm>
        </p:spPr>
        <p:txBody>
          <a:bodyPr/>
          <a:lstStyle/>
          <a:p>
            <a:r>
              <a:rPr lang="en-CA" dirty="0"/>
              <a:t>On GitHub, navigate to the main page of the repository.</a:t>
            </a:r>
          </a:p>
          <a:p>
            <a:r>
              <a:rPr lang="en-CA" dirty="0"/>
              <a:t>Under your repository name, click </a:t>
            </a:r>
            <a:r>
              <a:rPr lang="en-CA" b="1" dirty="0"/>
              <a:t>Clone or download</a:t>
            </a:r>
            <a:r>
              <a:rPr lang="en-CA" dirty="0"/>
              <a:t>.</a:t>
            </a:r>
          </a:p>
          <a:p>
            <a:r>
              <a:rPr lang="en-CA" dirty="0"/>
              <a:t>Click </a:t>
            </a:r>
            <a:r>
              <a:rPr lang="en-CA" b="1" dirty="0"/>
              <a:t>Open in Desktop</a:t>
            </a:r>
            <a:r>
              <a:rPr lang="en-CA" dirty="0"/>
              <a:t> to clone the repository and open it in GitHub Desktop.</a:t>
            </a:r>
          </a:p>
          <a:p>
            <a:r>
              <a:rPr lang="en-CA" dirty="0"/>
              <a:t>Choose where you want to save the repo .</a:t>
            </a:r>
          </a:p>
        </p:txBody>
      </p:sp>
      <p:pic>
        <p:nvPicPr>
          <p:cNvPr id="1026" name="Picture 2" descr="Open in Desktop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511" y="1286573"/>
            <a:ext cx="507682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ne button in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4332034"/>
            <a:ext cx="4048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to use </a:t>
            </a:r>
            <a:r>
              <a:rPr lang="en-CA" dirty="0" err="1"/>
              <a:t>Github</a:t>
            </a:r>
            <a:r>
              <a:rPr lang="en-CA" dirty="0"/>
              <a:t> desktop</a:t>
            </a:r>
          </a:p>
        </p:txBody>
      </p:sp>
      <p:sp>
        <p:nvSpPr>
          <p:cNvPr id="3" name="Content Placeholder 2"/>
          <p:cNvSpPr>
            <a:spLocks noGrp="1"/>
          </p:cNvSpPr>
          <p:nvPr>
            <p:ph idx="1"/>
          </p:nvPr>
        </p:nvSpPr>
        <p:spPr>
          <a:xfrm>
            <a:off x="838200" y="2776601"/>
            <a:ext cx="6952488" cy="4351338"/>
          </a:xfrm>
        </p:spPr>
        <p:txBody>
          <a:bodyPr/>
          <a:lstStyle/>
          <a:p>
            <a:r>
              <a:rPr lang="en-CA" dirty="0"/>
              <a:t>As you work on your new project, your progress will be tracked locally</a:t>
            </a:r>
          </a:p>
          <a:p>
            <a:r>
              <a:rPr lang="en-CA" dirty="0"/>
              <a:t>To upload your progress to GitHub, you will need to “commit” your changes </a:t>
            </a:r>
          </a:p>
          <a:p>
            <a:pPr lvl="1"/>
            <a:r>
              <a:rPr lang="en-CA" dirty="0"/>
              <a:t>Committing is basically creating a snapshot of your current changes</a:t>
            </a:r>
          </a:p>
          <a:p>
            <a:endParaRPr lang="en-CA" dirty="0"/>
          </a:p>
          <a:p>
            <a:r>
              <a:rPr lang="en-CA" dirty="0"/>
              <a:t>To add </a:t>
            </a:r>
            <a:r>
              <a:rPr lang="en-CA" b="1" dirty="0"/>
              <a:t>all changes in all files</a:t>
            </a:r>
            <a:r>
              <a:rPr lang="en-CA" dirty="0"/>
              <a:t> to a single commit, keep the checkbox at the top of the list selected.</a:t>
            </a:r>
          </a:p>
          <a:p>
            <a:pPr lvl="1"/>
            <a:endParaRPr lang="en-CA" dirty="0"/>
          </a:p>
        </p:txBody>
      </p:sp>
      <p:pic>
        <p:nvPicPr>
          <p:cNvPr id="4" name="Picture 2" descr="The checkbox for committing all cha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688" y="4790821"/>
            <a:ext cx="3978207" cy="152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2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664575"/>
            <a:ext cx="9277640" cy="706964"/>
          </a:xfrm>
        </p:spPr>
        <p:txBody>
          <a:bodyPr/>
          <a:lstStyle/>
          <a:p>
            <a:r>
              <a:rPr lang="en-CA" dirty="0"/>
              <a:t>Committing your work in </a:t>
            </a:r>
            <a:r>
              <a:rPr lang="en-CA" dirty="0" err="1"/>
              <a:t>Github</a:t>
            </a:r>
            <a:r>
              <a:rPr lang="en-CA" dirty="0"/>
              <a:t> Desktop</a:t>
            </a:r>
          </a:p>
        </p:txBody>
      </p:sp>
      <p:sp>
        <p:nvSpPr>
          <p:cNvPr id="3" name="Content Placeholder 2"/>
          <p:cNvSpPr>
            <a:spLocks noGrp="1"/>
          </p:cNvSpPr>
          <p:nvPr>
            <p:ph idx="1"/>
          </p:nvPr>
        </p:nvSpPr>
        <p:spPr>
          <a:xfrm>
            <a:off x="600456" y="2721737"/>
            <a:ext cx="5379720" cy="4351338"/>
          </a:xfrm>
        </p:spPr>
        <p:txBody>
          <a:bodyPr/>
          <a:lstStyle/>
          <a:p>
            <a:r>
              <a:rPr lang="en-CA" dirty="0"/>
              <a:t>At the bottom of the list of changes, in the </a:t>
            </a:r>
            <a:r>
              <a:rPr lang="en-CA" i="1" dirty="0"/>
              <a:t>Summary</a:t>
            </a:r>
            <a:r>
              <a:rPr lang="en-CA" dirty="0"/>
              <a:t> field, type a commit message (usually a description of what you changed).</a:t>
            </a:r>
          </a:p>
          <a:p>
            <a:r>
              <a:rPr lang="en-CA" dirty="0"/>
              <a:t>When you are ready, under the </a:t>
            </a:r>
            <a:r>
              <a:rPr lang="en-CA" i="1" dirty="0"/>
              <a:t>Description</a:t>
            </a:r>
            <a:r>
              <a:rPr lang="en-CA" dirty="0"/>
              <a:t> field, click </a:t>
            </a:r>
            <a:r>
              <a:rPr lang="en-CA" b="1" dirty="0"/>
              <a:t>Commit to </a:t>
            </a:r>
            <a:r>
              <a:rPr lang="en-CA" b="1" i="1" dirty="0"/>
              <a:t>BRANCH</a:t>
            </a:r>
            <a:r>
              <a:rPr lang="en-CA" dirty="0"/>
              <a:t>. </a:t>
            </a:r>
          </a:p>
        </p:txBody>
      </p:sp>
      <p:pic>
        <p:nvPicPr>
          <p:cNvPr id="2052" name="Picture 4" descr="Commit messag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802" y="1680632"/>
            <a:ext cx="4000438" cy="51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Uploading your changes to GitHub</a:t>
            </a:r>
          </a:p>
        </p:txBody>
      </p:sp>
      <p:sp>
        <p:nvSpPr>
          <p:cNvPr id="3" name="Content Placeholder 2"/>
          <p:cNvSpPr>
            <a:spLocks noGrp="1"/>
          </p:cNvSpPr>
          <p:nvPr>
            <p:ph idx="1"/>
          </p:nvPr>
        </p:nvSpPr>
        <p:spPr>
          <a:xfrm>
            <a:off x="838200" y="3032633"/>
            <a:ext cx="5160264" cy="4351338"/>
          </a:xfrm>
        </p:spPr>
        <p:txBody>
          <a:bodyPr/>
          <a:lstStyle/>
          <a:p>
            <a:r>
              <a:rPr lang="en-CA" dirty="0"/>
              <a:t>When you're ready to sync your commits with the remote repository, in the upper-right corner of the app, click  </a:t>
            </a:r>
            <a:r>
              <a:rPr lang="en-CA" b="1" dirty="0"/>
              <a:t>Sync</a:t>
            </a:r>
            <a:r>
              <a:rPr lang="en-CA" dirty="0"/>
              <a:t>.</a:t>
            </a:r>
          </a:p>
          <a:p>
            <a:endParaRPr lang="en-CA" dirty="0"/>
          </a:p>
          <a:p>
            <a:r>
              <a:rPr lang="en-CA" dirty="0"/>
              <a:t>Now your </a:t>
            </a:r>
            <a:r>
              <a:rPr lang="en-CA" dirty="0" err="1"/>
              <a:t>Github</a:t>
            </a:r>
            <a:r>
              <a:rPr lang="en-CA" dirty="0"/>
              <a:t> project is up to date with your local changes</a:t>
            </a:r>
          </a:p>
        </p:txBody>
      </p:sp>
      <p:pic>
        <p:nvPicPr>
          <p:cNvPr id="3074" name="Picture 2" descr="The sync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303" y="3032633"/>
            <a:ext cx="4338782" cy="166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we Started</a:t>
            </a:r>
          </a:p>
        </p:txBody>
      </p:sp>
      <p:sp>
        <p:nvSpPr>
          <p:cNvPr id="3" name="Content Placeholder 2"/>
          <p:cNvSpPr>
            <a:spLocks noGrp="1"/>
          </p:cNvSpPr>
          <p:nvPr>
            <p:ph idx="1"/>
          </p:nvPr>
        </p:nvSpPr>
        <p:spPr/>
        <p:txBody>
          <a:bodyPr/>
          <a:lstStyle/>
          <a:p>
            <a:r>
              <a:rPr lang="en-CA" dirty="0"/>
              <a:t>We started off as a group of students that enjoyed participating in CTFs.</a:t>
            </a:r>
          </a:p>
          <a:p>
            <a:r>
              <a:rPr lang="en-CA" dirty="0"/>
              <a:t>We grew into a club that deals with all sorts of cyber security topics. </a:t>
            </a:r>
          </a:p>
          <a:p>
            <a:pPr lvl="1"/>
            <a:r>
              <a:rPr lang="en-CA" dirty="0"/>
              <a:t>Bitcoins</a:t>
            </a:r>
          </a:p>
          <a:p>
            <a:pPr lvl="1"/>
            <a:r>
              <a:rPr lang="en-CA" dirty="0"/>
              <a:t>Encryption</a:t>
            </a:r>
          </a:p>
          <a:p>
            <a:pPr lvl="1"/>
            <a:r>
              <a:rPr lang="en-CA" dirty="0"/>
              <a:t>Ethical Hacking</a:t>
            </a:r>
          </a:p>
          <a:p>
            <a:pPr lvl="1"/>
            <a:r>
              <a:rPr lang="en-CA"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680960" cy="3416300"/>
          </a:xfrm>
        </p:spPr>
        <p:txBody>
          <a:bodyPr/>
          <a:lstStyle/>
          <a:p>
            <a:r>
              <a:rPr lang="en-US" altLang="ko-KR" b="1" dirty="0" err="1"/>
              <a:t>HyperText</a:t>
            </a:r>
            <a:r>
              <a:rPr lang="en-US" altLang="ko-KR" b="1" dirty="0"/>
              <a:t> Transfer Protocol is a web’s application layer protocol.</a:t>
            </a:r>
            <a:endParaRPr lang="ko-KR" altLang="en-US" b="1" dirty="0"/>
          </a:p>
        </p:txBody>
      </p:sp>
    </p:spTree>
    <p:extLst>
      <p:ext uri="{BB962C8B-B14F-4D97-AF65-F5344CB8AC3E}">
        <p14:creationId xmlns:p14="http://schemas.microsoft.com/office/powerpoint/2010/main" val="9917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560070" y="2603500"/>
            <a:ext cx="632079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CTFs?</a:t>
            </a:r>
          </a:p>
        </p:txBody>
      </p:sp>
      <p:sp>
        <p:nvSpPr>
          <p:cNvPr id="3" name="Content Placeholder 2"/>
          <p:cNvSpPr>
            <a:spLocks noGrp="1"/>
          </p:cNvSpPr>
          <p:nvPr>
            <p:ph idx="1"/>
          </p:nvPr>
        </p:nvSpPr>
        <p:spPr/>
        <p:txBody>
          <a:bodyPr/>
          <a:lstStyle/>
          <a:p>
            <a:r>
              <a:rPr lang="en-CA" dirty="0"/>
              <a:t>Two types: Jeopardy or Attack-Defence</a:t>
            </a:r>
          </a:p>
          <a:p>
            <a:r>
              <a:rPr lang="en-CA" dirty="0"/>
              <a:t>Jeopardy: will have many tasks in fields such as Web, Forensic, Crypto, Binary</a:t>
            </a:r>
          </a:p>
          <a:p>
            <a:r>
              <a:rPr lang="en-CA"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p:txBody>
          <a:bodyPr/>
          <a:lstStyle/>
          <a:p>
            <a:r>
              <a:rPr lang="en-US" altLang="ko-KR" dirty="0"/>
              <a:t>Also known as ‘JS’</a:t>
            </a:r>
            <a:endParaRPr lang="ko-KR" altLang="en-US"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dirty="0"/>
          </a:p>
        </p:txBody>
      </p:sp>
      <p:sp>
        <p:nvSpPr>
          <p:cNvPr id="3" name="Content Placeholder 2"/>
          <p:cNvSpPr>
            <a:spLocks noGrp="1"/>
          </p:cNvSpPr>
          <p:nvPr>
            <p:ph idx="1"/>
          </p:nvPr>
        </p:nvSpPr>
        <p:spPr/>
        <p:txBody>
          <a:bodyPr/>
          <a:lstStyle/>
          <a:p>
            <a:endParaRPr lang="ko-KR" altLang="en-US"/>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58"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Question:</a:t>
            </a:r>
          </a:p>
        </p:txBody>
      </p:sp>
      <p:sp>
        <p:nvSpPr>
          <p:cNvPr id="3" name="Content Placeholder 2"/>
          <p:cNvSpPr>
            <a:spLocks noGrp="1"/>
          </p:cNvSpPr>
          <p:nvPr>
            <p:ph idx="1"/>
          </p:nvPr>
        </p:nvSpPr>
        <p:spPr/>
        <p:txBody>
          <a:bodyPr/>
          <a:lstStyle/>
          <a:p>
            <a:r>
              <a:rPr lang="en-CA" dirty="0"/>
              <a:t>Crypto:</a:t>
            </a:r>
          </a:p>
          <a:p>
            <a:pPr lvl="1"/>
            <a:r>
              <a:rPr lang="en-CA" dirty="0"/>
              <a:t>My favorite number is 13!</a:t>
            </a:r>
          </a:p>
          <a:p>
            <a:pPr lvl="1"/>
            <a:r>
              <a:rPr lang="en-CA" dirty="0"/>
              <a:t>Can you decode my message?</a:t>
            </a:r>
          </a:p>
          <a:p>
            <a:pPr marL="457200" lvl="1" indent="0">
              <a:buNone/>
            </a:pPr>
            <a:r>
              <a:rPr lang="en-CA" dirty="0"/>
              <a:t>	 </a:t>
            </a:r>
            <a:r>
              <a:rPr lang="en-CA" dirty="0" err="1"/>
              <a:t>guvf</a:t>
            </a:r>
            <a:r>
              <a:rPr lang="en-CA" dirty="0"/>
              <a:t> </a:t>
            </a:r>
            <a:r>
              <a:rPr lang="en-CA" dirty="0" err="1"/>
              <a:t>vf</a:t>
            </a:r>
            <a:r>
              <a:rPr lang="en-CA" dirty="0"/>
              <a:t> </a:t>
            </a:r>
            <a:r>
              <a:rPr lang="en-CA" dirty="0" err="1"/>
              <a:t>na</a:t>
            </a:r>
            <a:r>
              <a:rPr lang="en-CA" dirty="0"/>
              <a:t> </a:t>
            </a:r>
            <a:r>
              <a:rPr lang="en-CA" dirty="0" err="1"/>
              <a:t>rknzcyr</a:t>
            </a:r>
            <a:r>
              <a:rPr lang="en-CA" dirty="0"/>
              <a:t> </a:t>
            </a:r>
            <a:r>
              <a:rPr lang="en-CA" dirty="0" err="1"/>
              <a:t>bs</a:t>
            </a:r>
            <a:r>
              <a:rPr lang="en-CA" dirty="0"/>
              <a:t> n </a:t>
            </a:r>
            <a:r>
              <a:rPr lang="en-CA" dirty="0" err="1"/>
              <a:t>pnrfne</a:t>
            </a:r>
            <a:r>
              <a:rPr lang="en-CA" dirty="0"/>
              <a:t> </a:t>
            </a:r>
            <a:r>
              <a:rPr lang="en-CA" dirty="0" err="1"/>
              <a:t>pvcure</a:t>
            </a:r>
            <a:endParaRPr lang="en-CA" dirty="0"/>
          </a:p>
          <a:p>
            <a:r>
              <a:rPr lang="en-CA" dirty="0" err="1"/>
              <a:t>Misc</a:t>
            </a:r>
            <a:r>
              <a:rPr lang="en-CA" dirty="0"/>
              <a:t>:</a:t>
            </a:r>
          </a:p>
          <a:p>
            <a:pPr lvl="1"/>
            <a:r>
              <a:rPr lang="en-CA" dirty="0"/>
              <a:t>I his the flag in this image! (flag is in flag{} format)</a:t>
            </a:r>
          </a:p>
          <a:p>
            <a:pPr lvl="1"/>
            <a:r>
              <a:rPr lang="en-CA"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p:txBody>
          <a:bodyPr>
            <a:normAutofit lnSpcReduction="10000"/>
          </a:bodyPr>
          <a:lstStyle/>
          <a:p>
            <a:r>
              <a:rPr lang="en-US" altLang="ko-KR" b="1" dirty="0"/>
              <a:t>Purpose of this workshop</a:t>
            </a:r>
          </a:p>
          <a:p>
            <a:pPr lvl="1"/>
            <a:r>
              <a:rPr lang="en-US" altLang="ko-KR" b="1" dirty="0"/>
              <a:t>Introduction to Web and HTTP</a:t>
            </a:r>
          </a:p>
          <a:p>
            <a:pPr lvl="1"/>
            <a:r>
              <a:rPr lang="en-US" altLang="ko-KR" b="1" dirty="0"/>
              <a:t>Difference between Internet and Intranet</a:t>
            </a:r>
          </a:p>
          <a:p>
            <a:pPr lvl="1"/>
            <a:r>
              <a:rPr lang="en-US" altLang="ko-KR" b="1" dirty="0"/>
              <a:t>Understand and know basic structure of web development.</a:t>
            </a:r>
          </a:p>
          <a:p>
            <a:pPr lvl="2"/>
            <a:r>
              <a:rPr lang="en-US" altLang="ko-KR" b="1" dirty="0"/>
              <a:t>HTML (Structure)</a:t>
            </a:r>
          </a:p>
          <a:p>
            <a:pPr lvl="2"/>
            <a:r>
              <a:rPr lang="en-US" altLang="ko-KR" b="1" dirty="0"/>
              <a:t> CSS (Presentation)</a:t>
            </a:r>
          </a:p>
          <a:p>
            <a:pPr lvl="2"/>
            <a:r>
              <a:rPr lang="en-US" altLang="ko-KR" b="1" dirty="0"/>
              <a:t>JavaScript (Behavior)</a:t>
            </a:r>
          </a:p>
          <a:p>
            <a:pPr lvl="2"/>
            <a:r>
              <a:rPr lang="en-US" altLang="ko-KR" b="1" dirty="0"/>
              <a:t>Bootstrap (Framework)</a:t>
            </a:r>
          </a:p>
          <a:p>
            <a:pPr lvl="1"/>
            <a:r>
              <a:rPr lang="en-US" altLang="ko-KR" b="1" dirty="0"/>
              <a:t>Create a personal website/portfolio</a:t>
            </a:r>
          </a:p>
          <a:p>
            <a:pPr lvl="2"/>
            <a:r>
              <a:rPr lang="en-US" altLang="ko-KR" b="1" dirty="0" err="1"/>
              <a:t>Git</a:t>
            </a:r>
            <a:r>
              <a:rPr lang="en-US" altLang="ko-KR" b="1" dirty="0"/>
              <a:t>, </a:t>
            </a:r>
            <a:r>
              <a:rPr lang="en-US" altLang="ko-KR" b="1" dirty="0" err="1"/>
              <a:t>Heroku</a:t>
            </a:r>
            <a:r>
              <a:rPr lang="en-US" altLang="ko-KR" b="1" dirty="0"/>
              <a:t>, Name Cheap, theme</a:t>
            </a:r>
            <a:endParaRPr lang="ko-KR" altLang="en-US" b="1" dirty="0"/>
          </a:p>
        </p:txBody>
      </p:sp>
    </p:spTree>
    <p:extLst>
      <p:ext uri="{BB962C8B-B14F-4D97-AF65-F5344CB8AC3E}">
        <p14:creationId xmlns:p14="http://schemas.microsoft.com/office/powerpoint/2010/main" val="74568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p:txBody>
          <a:bodyPr/>
          <a:lstStyle/>
          <a:p>
            <a:r>
              <a:rPr lang="en-US" altLang="ko-KR" b="1" dirty="0"/>
              <a:t>Requires to install/register in following</a:t>
            </a:r>
          </a:p>
          <a:p>
            <a:pPr lvl="1"/>
            <a:r>
              <a:rPr lang="en-US" altLang="ko-KR" b="1" dirty="0" err="1"/>
              <a:t>Git</a:t>
            </a:r>
            <a:r>
              <a:rPr lang="en-US" altLang="ko-KR" b="1" dirty="0"/>
              <a:t> Hub/ </a:t>
            </a:r>
            <a:r>
              <a:rPr lang="en-US" altLang="ko-KR" b="1" dirty="0" err="1"/>
              <a:t>Git</a:t>
            </a:r>
            <a:r>
              <a:rPr lang="en-US" altLang="ko-KR" b="1" dirty="0"/>
              <a:t> – register required</a:t>
            </a:r>
          </a:p>
          <a:p>
            <a:pPr lvl="1"/>
            <a:r>
              <a:rPr lang="en-US" altLang="ko-KR" b="1" dirty="0" err="1"/>
              <a:t>PhpStorm</a:t>
            </a:r>
            <a:r>
              <a:rPr lang="en-US" altLang="ko-KR" b="1" dirty="0"/>
              <a:t> (or similar IDE) – </a:t>
            </a:r>
            <a:r>
              <a:rPr lang="en-US" altLang="ko-KR" b="1" dirty="0" err="1"/>
              <a:t>JetBrains</a:t>
            </a:r>
            <a:r>
              <a:rPr lang="en-US" altLang="ko-KR" b="1" dirty="0"/>
              <a:t> account required.</a:t>
            </a:r>
          </a:p>
          <a:p>
            <a:pPr lvl="1"/>
            <a:r>
              <a:rPr lang="en-US" altLang="ko-KR" b="1" dirty="0" err="1"/>
              <a:t>Heroku</a:t>
            </a:r>
            <a:r>
              <a:rPr lang="en-US" altLang="ko-KR" b="1" dirty="0"/>
              <a:t> – register required</a:t>
            </a:r>
          </a:p>
          <a:p>
            <a:pPr lvl="1"/>
            <a:r>
              <a:rPr lang="en-US" altLang="ko-KR"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lstStyle/>
          <a:p>
            <a:r>
              <a:rPr lang="en-CA" b="1" dirty="0"/>
              <a:t>What is Git?</a:t>
            </a:r>
          </a:p>
          <a:p>
            <a:pPr lvl="1"/>
            <a:r>
              <a:rPr lang="en-CA" b="1" dirty="0"/>
              <a:t>Git is a Version Control software</a:t>
            </a:r>
          </a:p>
          <a:p>
            <a:pPr lvl="1"/>
            <a:r>
              <a:rPr lang="en-CA" b="1" dirty="0"/>
              <a:t>Simple way to upload your files to the internet</a:t>
            </a:r>
          </a:p>
          <a:p>
            <a:pPr lvl="1"/>
            <a:r>
              <a:rPr lang="en-CA" b="1" dirty="0"/>
              <a:t>Useful for collaborations on a project </a:t>
            </a:r>
          </a:p>
          <a:p>
            <a:endParaRPr lang="en-CA" b="1" dirty="0"/>
          </a:p>
          <a:p>
            <a:r>
              <a:rPr lang="en-CA" b="1" dirty="0"/>
              <a:t>Download Git:</a:t>
            </a:r>
          </a:p>
          <a:p>
            <a:pPr lvl="1"/>
            <a:r>
              <a:rPr lang="en-CA"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p:txBody>
          <a:bodyPr/>
          <a:lstStyle/>
          <a:p>
            <a:r>
              <a:rPr lang="en-US" altLang="ko-KR" b="1" dirty="0"/>
              <a:t>Version control</a:t>
            </a:r>
          </a:p>
          <a:p>
            <a:pPr lvl="1"/>
            <a:r>
              <a:rPr lang="en-US" altLang="ko-KR" b="1" dirty="0" err="1"/>
              <a:t>Git</a:t>
            </a:r>
            <a:r>
              <a:rPr lang="en-US" altLang="ko-KR" b="1" dirty="0"/>
              <a:t> projects are called a Repository (Repo)</a:t>
            </a:r>
          </a:p>
          <a:p>
            <a:pPr lvl="1"/>
            <a:r>
              <a:rPr lang="en-US" altLang="ko-KR" b="1" dirty="0"/>
              <a:t>Development can be reverted to a previous state</a:t>
            </a:r>
          </a:p>
          <a:p>
            <a:pPr lvl="1"/>
            <a:r>
              <a:rPr lang="en-US" altLang="ko-KR"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4627</TotalTime>
  <Words>1257</Words>
  <Application>Microsoft Office PowerPoint</Application>
  <PresentationFormat>Widescreen</PresentationFormat>
  <Paragraphs>172</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맑은 고딕</vt:lpstr>
      <vt:lpstr>Arial</vt:lpstr>
      <vt:lpstr>Century Gothic</vt:lpstr>
      <vt:lpstr>Wingdings 3</vt:lpstr>
      <vt:lpstr>Ion Boardroom</vt:lpstr>
      <vt:lpstr>Office Theme</vt:lpstr>
      <vt:lpstr>Workshop #1</vt:lpstr>
      <vt:lpstr>How we Started</vt:lpstr>
      <vt:lpstr>What are CTFs?</vt:lpstr>
      <vt:lpstr>Example Question:</vt:lpstr>
      <vt:lpstr>Introduction</vt:lpstr>
      <vt:lpstr>Preparation</vt:lpstr>
      <vt:lpstr>To get started, we will first learn Git</vt:lpstr>
      <vt:lpstr>More about git</vt:lpstr>
      <vt:lpstr>Github</vt:lpstr>
      <vt:lpstr>Download Git Desktop</vt:lpstr>
      <vt:lpstr>Setup Github Desktop</vt:lpstr>
      <vt:lpstr>Setup Github Desktop</vt:lpstr>
      <vt:lpstr>Create your project</vt:lpstr>
      <vt:lpstr>PowerPoint Presentation</vt:lpstr>
      <vt:lpstr>Download the project to your computer</vt:lpstr>
      <vt:lpstr>How to use Github desktop</vt:lpstr>
      <vt:lpstr>Committing your work in Github Desktop</vt:lpstr>
      <vt:lpstr>Uploading your changes to GitHub</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Zilin Xie</cp:lastModifiedBy>
  <cp:revision>51</cp:revision>
  <dcterms:created xsi:type="dcterms:W3CDTF">2016-09-11T19:07:55Z</dcterms:created>
  <dcterms:modified xsi:type="dcterms:W3CDTF">2016-10-01T16:31:17Z</dcterms:modified>
</cp:coreProperties>
</file>